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92" r:id="rId5"/>
    <p:sldId id="263" r:id="rId6"/>
    <p:sldId id="265" r:id="rId7"/>
    <p:sldId id="266" r:id="rId8"/>
    <p:sldId id="267" r:id="rId9"/>
    <p:sldId id="268" r:id="rId10"/>
    <p:sldId id="270" r:id="rId11"/>
    <p:sldId id="271" r:id="rId12"/>
    <p:sldId id="272" r:id="rId13"/>
    <p:sldId id="295" r:id="rId14"/>
    <p:sldId id="296" r:id="rId15"/>
    <p:sldId id="303" r:id="rId16"/>
    <p:sldId id="298" r:id="rId17"/>
    <p:sldId id="299" r:id="rId18"/>
    <p:sldId id="300" r:id="rId19"/>
    <p:sldId id="301" r:id="rId20"/>
    <p:sldId id="302" r:id="rId21"/>
    <p:sldId id="297" r:id="rId22"/>
    <p:sldId id="273" r:id="rId23"/>
    <p:sldId id="274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94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3" r:id="rId42"/>
    <p:sldId id="304" r:id="rId43"/>
    <p:sldId id="261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32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smtClean="0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 smtClean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 cyta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l-PL" smtClean="0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awda lub fał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l-PL" smtClean="0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 smtClean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err="1" smtClean="0"/>
              <a:t>Azure</a:t>
            </a:r>
            <a:r>
              <a:rPr lang="pl-PL" dirty="0" smtClean="0"/>
              <a:t> Service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 smtClean="0"/>
              <a:t>Paweł Adamus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47359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Serwisy zbudowane z </a:t>
            </a:r>
            <a:r>
              <a:rPr lang="pl-PL" dirty="0" err="1" smtClean="0"/>
              <a:t>SerVice</a:t>
            </a:r>
            <a:r>
              <a:rPr lang="pl-PL" dirty="0" smtClean="0"/>
              <a:t>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238" y="1842558"/>
            <a:ext cx="74485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7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Czy ktoś tego używa?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801" y="1906563"/>
            <a:ext cx="8587423" cy="439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17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Kategorie serwisów w Service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l-PL" dirty="0" err="1" smtClean="0"/>
              <a:t>Reliable</a:t>
            </a:r>
            <a:r>
              <a:rPr lang="pl-PL" dirty="0" smtClean="0"/>
              <a:t> </a:t>
            </a:r>
            <a:r>
              <a:rPr lang="pl-PL" dirty="0" err="1" smtClean="0"/>
              <a:t>Actors</a:t>
            </a:r>
            <a:endParaRPr lang="pl-PL" dirty="0"/>
          </a:p>
          <a:p>
            <a:pPr lvl="1"/>
            <a:r>
              <a:rPr lang="pl-PL" dirty="0" smtClean="0"/>
              <a:t> izolowana, niezależna, jednowątkowa jednostka obliczeniowa i stan.</a:t>
            </a:r>
          </a:p>
          <a:p>
            <a:r>
              <a:rPr lang="pl-PL" dirty="0" smtClean="0"/>
              <a:t>Pliki wykonywalne kontenery gości</a:t>
            </a:r>
          </a:p>
          <a:p>
            <a:pPr lvl="1"/>
            <a:r>
              <a:rPr lang="pl-PL" dirty="0" err="1" smtClean="0"/>
              <a:t>Deploy</a:t>
            </a:r>
            <a:r>
              <a:rPr lang="pl-PL" dirty="0" smtClean="0"/>
              <a:t> i zarządzanie dowolnymi serwisami napisanymi w dowolnym </a:t>
            </a:r>
            <a:r>
              <a:rPr lang="pl-PL" dirty="0" err="1" smtClean="0"/>
              <a:t>frameworku</a:t>
            </a:r>
            <a:endParaRPr lang="pl-PL" dirty="0" smtClean="0"/>
          </a:p>
          <a:p>
            <a:pPr lvl="1"/>
            <a:r>
              <a:rPr lang="pl-PL" dirty="0" smtClean="0"/>
              <a:t>Generalnie to każdy plik .exe</a:t>
            </a:r>
          </a:p>
          <a:p>
            <a:r>
              <a:rPr lang="pl-PL" dirty="0" err="1" smtClean="0"/>
              <a:t>Stateless</a:t>
            </a:r>
            <a:r>
              <a:rPr lang="pl-PL" dirty="0" smtClean="0"/>
              <a:t> Services</a:t>
            </a:r>
          </a:p>
          <a:p>
            <a:pPr lvl="1"/>
            <a:r>
              <a:rPr lang="pl-PL" dirty="0" smtClean="0"/>
              <a:t>Stan utrwalany w </a:t>
            </a:r>
            <a:r>
              <a:rPr lang="pl-PL" dirty="0" err="1" smtClean="0"/>
              <a:t>zewnętrzym</a:t>
            </a:r>
            <a:r>
              <a:rPr lang="pl-PL" dirty="0" smtClean="0"/>
              <a:t> miejscu, np. </a:t>
            </a:r>
            <a:r>
              <a:rPr lang="pl-PL" dirty="0" err="1" smtClean="0"/>
              <a:t>Azure</a:t>
            </a:r>
            <a:r>
              <a:rPr lang="pl-PL" dirty="0" smtClean="0"/>
              <a:t> DB, dowolna baza danych</a:t>
            </a:r>
          </a:p>
          <a:p>
            <a:pPr lvl="1"/>
            <a:r>
              <a:rPr lang="pl-PL" dirty="0" smtClean="0"/>
              <a:t>Istniejąca role aplikacji webowej (ASP.NET) i </a:t>
            </a:r>
            <a:r>
              <a:rPr lang="pl-PL" dirty="0" err="1" smtClean="0"/>
              <a:t>worker’a</a:t>
            </a:r>
            <a:r>
              <a:rPr lang="pl-PL" dirty="0" smtClean="0"/>
              <a:t> </a:t>
            </a:r>
            <a:r>
              <a:rPr lang="pl-PL" dirty="0" smtClean="0"/>
              <a:t>jako </a:t>
            </a:r>
            <a:r>
              <a:rPr lang="pl-PL" dirty="0" err="1" smtClean="0"/>
              <a:t>cloud</a:t>
            </a:r>
            <a:r>
              <a:rPr lang="pl-PL" dirty="0" smtClean="0"/>
              <a:t> </a:t>
            </a:r>
            <a:r>
              <a:rPr lang="pl-PL" dirty="0" smtClean="0"/>
              <a:t>service</a:t>
            </a:r>
            <a:endParaRPr lang="pl-PL" dirty="0" smtClean="0"/>
          </a:p>
          <a:p>
            <a:r>
              <a:rPr lang="pl-PL" dirty="0" err="1" smtClean="0"/>
              <a:t>Stateful</a:t>
            </a:r>
            <a:r>
              <a:rPr lang="pl-PL" dirty="0" smtClean="0"/>
              <a:t> Services</a:t>
            </a:r>
          </a:p>
          <a:p>
            <a:pPr lvl="1"/>
            <a:r>
              <a:rPr lang="pl-PL" dirty="0" smtClean="0"/>
              <a:t>Niezawodność stanu poprzez replikację i lokalne utrwalanie</a:t>
            </a:r>
          </a:p>
          <a:p>
            <a:pPr lvl="1"/>
            <a:r>
              <a:rPr lang="pl-PL" dirty="0" smtClean="0"/>
              <a:t>Zmniejsza opóźnienie (</a:t>
            </a:r>
            <a:r>
              <a:rPr lang="pl-PL" dirty="0" err="1" smtClean="0"/>
              <a:t>latency</a:t>
            </a:r>
            <a:r>
              <a:rPr lang="pl-PL" dirty="0" smtClean="0"/>
              <a:t>)</a:t>
            </a:r>
          </a:p>
          <a:p>
            <a:pPr lvl="1"/>
            <a:r>
              <a:rPr lang="pl-PL" dirty="0" smtClean="0"/>
              <a:t>Redukuje kompleksowość w tradycyjnej trzypoziomowej architekturze (prezentacji, logiki i danych</a:t>
            </a:r>
            <a:r>
              <a:rPr lang="pl-PL" dirty="0" smtClean="0"/>
              <a:t>)</a:t>
            </a:r>
            <a:endParaRPr lang="pl-PL" dirty="0"/>
          </a:p>
          <a:p>
            <a:pPr lvl="1"/>
            <a:r>
              <a:rPr lang="pl-PL" dirty="0" smtClean="0"/>
              <a:t>Tutaj powinni też znaleźć się wspomniani </a:t>
            </a:r>
            <a:r>
              <a:rPr lang="pl-PL" dirty="0" err="1" smtClean="0"/>
              <a:t>Reliable</a:t>
            </a:r>
            <a:r>
              <a:rPr lang="pl-PL" dirty="0" smtClean="0"/>
              <a:t> </a:t>
            </a:r>
            <a:r>
              <a:rPr lang="pl-PL" dirty="0" err="1" smtClean="0"/>
              <a:t>Actors</a:t>
            </a:r>
            <a:r>
              <a:rPr lang="pl-PL" dirty="0" smtClean="0"/>
              <a:t>, bo to taki szczególny typ </a:t>
            </a:r>
            <a:r>
              <a:rPr lang="pl-PL" dirty="0" err="1" smtClean="0"/>
              <a:t>Stateful</a:t>
            </a:r>
            <a:r>
              <a:rPr lang="pl-PL" dirty="0" smtClean="0"/>
              <a:t> Serwisu</a:t>
            </a:r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179791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Stateless</a:t>
            </a:r>
            <a:r>
              <a:rPr lang="pl-PL" dirty="0" smtClean="0"/>
              <a:t> Services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Web </a:t>
            </a:r>
            <a:r>
              <a:rPr lang="pl-PL" dirty="0" err="1" smtClean="0"/>
              <a:t>Sites</a:t>
            </a:r>
            <a:endParaRPr lang="pl-PL" dirty="0" smtClean="0"/>
          </a:p>
          <a:p>
            <a:r>
              <a:rPr lang="pl-PL" dirty="0" smtClean="0"/>
              <a:t>Web </a:t>
            </a:r>
            <a:r>
              <a:rPr lang="pl-PL" dirty="0" err="1" smtClean="0"/>
              <a:t>APIs</a:t>
            </a:r>
            <a:endParaRPr lang="pl-PL" dirty="0" smtClean="0"/>
          </a:p>
          <a:p>
            <a:r>
              <a:rPr lang="pl-PL" dirty="0" smtClean="0"/>
              <a:t>Web Services</a:t>
            </a:r>
          </a:p>
          <a:p>
            <a:r>
              <a:rPr lang="pl-PL" dirty="0" err="1" smtClean="0"/>
              <a:t>Cloud</a:t>
            </a:r>
            <a:r>
              <a:rPr lang="pl-PL" dirty="0" smtClean="0"/>
              <a:t> Services (Web lub </a:t>
            </a:r>
            <a:r>
              <a:rPr lang="pl-PL" dirty="0" err="1" smtClean="0"/>
              <a:t>Worker</a:t>
            </a:r>
            <a:r>
              <a:rPr lang="pl-PL" dirty="0" smtClean="0"/>
              <a:t> </a:t>
            </a:r>
            <a:r>
              <a:rPr lang="pl-PL" dirty="0" err="1" smtClean="0"/>
              <a:t>Roles</a:t>
            </a:r>
            <a:r>
              <a:rPr lang="pl-PL" dirty="0" smtClean="0"/>
              <a:t>)</a:t>
            </a:r>
          </a:p>
          <a:p>
            <a:r>
              <a:rPr lang="pl-PL" dirty="0" smtClean="0"/>
              <a:t>Dowolny program który nie </a:t>
            </a:r>
            <a:r>
              <a:rPr lang="pl-PL" dirty="0" smtClean="0"/>
              <a:t>wymaga utrwalania </a:t>
            </a:r>
            <a:r>
              <a:rPr lang="pl-PL" dirty="0" smtClean="0"/>
              <a:t>stanu</a:t>
            </a:r>
          </a:p>
          <a:p>
            <a:r>
              <a:rPr lang="pl-PL" dirty="0" smtClean="0"/>
              <a:t>Kontenery</a:t>
            </a:r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9724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Stateless</a:t>
            </a:r>
            <a:r>
              <a:rPr lang="pl-PL" dirty="0" smtClean="0"/>
              <a:t> Services - Komunikacja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Każdy ma unikalny URL z jednym lub wieloma portami</a:t>
            </a:r>
          </a:p>
          <a:p>
            <a:r>
              <a:rPr lang="pl-PL" dirty="0" smtClean="0"/>
              <a:t>Service </a:t>
            </a:r>
            <a:r>
              <a:rPr lang="pl-PL" dirty="0" err="1" smtClean="0"/>
              <a:t>Fabric</a:t>
            </a:r>
            <a:r>
              <a:rPr lang="pl-PL" dirty="0" smtClean="0"/>
              <a:t> może </a:t>
            </a:r>
            <a:r>
              <a:rPr lang="pl-PL" dirty="0" smtClean="0"/>
              <a:t>dzielić </a:t>
            </a:r>
            <a:r>
              <a:rPr lang="pl-PL" dirty="0" smtClean="0"/>
              <a:t>porty na tym samym węźle, więc wiele serwisów może używać tego samego portu (o ile mają unikalne URL-e).</a:t>
            </a:r>
          </a:p>
          <a:p>
            <a:endParaRPr lang="pl-PL" dirty="0"/>
          </a:p>
          <a:p>
            <a:r>
              <a:rPr lang="pl-PL" dirty="0" smtClean="0"/>
              <a:t>Przykład:</a:t>
            </a:r>
          </a:p>
          <a:p>
            <a:r>
              <a:rPr lang="pl-PL" dirty="0" smtClean="0"/>
              <a:t>&lt;bazowy adres&gt;/OnlineStore:443</a:t>
            </a:r>
          </a:p>
          <a:p>
            <a:r>
              <a:rPr lang="pl-PL" dirty="0" smtClean="0"/>
              <a:t>&lt;bazowy adres&gt;/AdminSite:433</a:t>
            </a:r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3421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Stateful</a:t>
            </a:r>
            <a:r>
              <a:rPr lang="pl-PL" dirty="0" smtClean="0"/>
              <a:t> Services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Przechowuje stan serwisu</a:t>
            </a:r>
          </a:p>
          <a:p>
            <a:r>
              <a:rPr lang="pl-PL" dirty="0" smtClean="0"/>
              <a:t>N- zgodnych kopii, poprzez replikację na węzłach i lokalne utrwalenie stanu</a:t>
            </a:r>
          </a:p>
          <a:p>
            <a:r>
              <a:rPr lang="pl-PL" dirty="0" smtClean="0"/>
              <a:t>Np. bazy danych, dokumenty, </a:t>
            </a:r>
            <a:r>
              <a:rPr lang="pl-PL" dirty="0" err="1" smtClean="0"/>
              <a:t>workflow</a:t>
            </a:r>
            <a:r>
              <a:rPr lang="pl-PL" dirty="0" smtClean="0"/>
              <a:t>, profile użytkowników, koszyk, urządzenia </a:t>
            </a:r>
            <a:r>
              <a:rPr lang="pl-PL" dirty="0" err="1" smtClean="0"/>
              <a:t>IoT</a:t>
            </a:r>
            <a:r>
              <a:rPr lang="pl-PL" dirty="0" smtClean="0"/>
              <a:t>, gry </a:t>
            </a:r>
            <a:r>
              <a:rPr lang="pl-PL" dirty="0" err="1" smtClean="0"/>
              <a:t>multiplayer</a:t>
            </a:r>
            <a:r>
              <a:rPr lang="pl-PL" dirty="0" smtClean="0"/>
              <a:t>…</a:t>
            </a:r>
          </a:p>
          <a:p>
            <a:endParaRPr lang="pl-PL" dirty="0"/>
          </a:p>
          <a:p>
            <a:r>
              <a:rPr lang="pl-PL" dirty="0" smtClean="0"/>
              <a:t>Przykład:</a:t>
            </a:r>
          </a:p>
          <a:p>
            <a:r>
              <a:rPr lang="pl-PL" dirty="0" smtClean="0"/>
              <a:t>&lt;bazowy adres&gt;/</a:t>
            </a:r>
            <a:r>
              <a:rPr lang="pl-PL" dirty="0" err="1" smtClean="0"/>
              <a:t>communication</a:t>
            </a:r>
            <a:r>
              <a:rPr lang="pl-PL" dirty="0" smtClean="0"/>
              <a:t>/</a:t>
            </a:r>
            <a:r>
              <a:rPr lang="pl-PL" dirty="0" err="1" smtClean="0"/>
              <a:t>getfromqueue?partitionid</a:t>
            </a:r>
            <a:r>
              <a:rPr lang="pl-PL" dirty="0" smtClean="0"/>
              <a:t>=1</a:t>
            </a:r>
          </a:p>
          <a:p>
            <a:r>
              <a:rPr lang="pl-PL" dirty="0" smtClean="0"/>
              <a:t>&lt;bazowy </a:t>
            </a:r>
            <a:r>
              <a:rPr lang="pl-PL" dirty="0"/>
              <a:t>adres&gt;/</a:t>
            </a:r>
            <a:r>
              <a:rPr lang="pl-PL" dirty="0" err="1" smtClean="0"/>
              <a:t>communication</a:t>
            </a:r>
            <a:r>
              <a:rPr lang="pl-PL" dirty="0" smtClean="0"/>
              <a:t>/</a:t>
            </a:r>
            <a:r>
              <a:rPr lang="pl-PL" dirty="0" err="1" smtClean="0"/>
              <a:t>addtoqueue?partitionid</a:t>
            </a:r>
            <a:r>
              <a:rPr lang="pl-PL" dirty="0" smtClean="0"/>
              <a:t>=3</a:t>
            </a:r>
            <a:endParaRPr lang="pl-PL" dirty="0"/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95651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Stateful</a:t>
            </a:r>
            <a:r>
              <a:rPr lang="pl-PL" dirty="0" smtClean="0"/>
              <a:t> Service </a:t>
            </a:r>
            <a:r>
              <a:rPr lang="pl-PL" dirty="0" err="1" smtClean="0"/>
              <a:t>Partitions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Partycje (</a:t>
            </a:r>
            <a:r>
              <a:rPr lang="pl-PL" dirty="0" err="1" smtClean="0"/>
              <a:t>Partitions</a:t>
            </a:r>
            <a:r>
              <a:rPr lang="pl-PL" dirty="0" smtClean="0"/>
              <a:t> – </a:t>
            </a:r>
            <a:r>
              <a:rPr lang="pl-PL" dirty="0" err="1" smtClean="0"/>
              <a:t>instances</a:t>
            </a:r>
            <a:r>
              <a:rPr lang="pl-PL" dirty="0" smtClean="0"/>
              <a:t>) są przemieszane i rozłożone na </a:t>
            </a:r>
            <a:r>
              <a:rPr lang="pl-PL" dirty="0" smtClean="0"/>
              <a:t>węzłach (</a:t>
            </a:r>
            <a:r>
              <a:rPr lang="pl-PL" dirty="0" err="1" smtClean="0"/>
              <a:t>node</a:t>
            </a:r>
            <a:r>
              <a:rPr lang="pl-PL" dirty="0" smtClean="0"/>
              <a:t>)</a:t>
            </a:r>
            <a:endParaRPr lang="pl-PL" dirty="0" smtClean="0"/>
          </a:p>
          <a:p>
            <a:r>
              <a:rPr lang="pl-PL" dirty="0" smtClean="0"/>
              <a:t>Każda partycja ma unikalny:</a:t>
            </a:r>
          </a:p>
          <a:p>
            <a:pPr lvl="1"/>
            <a:r>
              <a:rPr lang="pl-PL" dirty="0" smtClean="0"/>
              <a:t>Adres</a:t>
            </a:r>
          </a:p>
          <a:p>
            <a:pPr lvl="1"/>
            <a:r>
              <a:rPr lang="pl-PL" dirty="0" smtClean="0"/>
              <a:t>Stan</a:t>
            </a:r>
          </a:p>
          <a:p>
            <a:pPr lvl="1"/>
            <a:r>
              <a:rPr lang="pl-PL" dirty="0" smtClean="0"/>
              <a:t>Repliki</a:t>
            </a:r>
          </a:p>
          <a:p>
            <a:r>
              <a:rPr lang="pl-PL" dirty="0" smtClean="0"/>
              <a:t>Dodawanie dodatkowych węzłów spowoduje </a:t>
            </a:r>
            <a:r>
              <a:rPr lang="pl-PL" dirty="0" smtClean="0"/>
              <a:t>re-balans już </a:t>
            </a:r>
            <a:r>
              <a:rPr lang="pl-PL" dirty="0" smtClean="0"/>
              <a:t>istniejących</a:t>
            </a:r>
          </a:p>
          <a:p>
            <a:r>
              <a:rPr lang="pl-PL" dirty="0" smtClean="0"/>
              <a:t>Więcej partycji = potencjalnie lepsze skalowanie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01234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Reliable</a:t>
            </a:r>
            <a:r>
              <a:rPr lang="pl-PL" dirty="0" smtClean="0"/>
              <a:t> </a:t>
            </a:r>
            <a:r>
              <a:rPr lang="pl-PL" dirty="0" err="1" smtClean="0"/>
              <a:t>State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Service </a:t>
            </a:r>
            <a:r>
              <a:rPr lang="pl-PL" dirty="0" err="1" smtClean="0"/>
              <a:t>Fabric</a:t>
            </a:r>
            <a:r>
              <a:rPr lang="pl-PL" dirty="0" smtClean="0"/>
              <a:t> zapewnia obiekt </a:t>
            </a:r>
            <a:r>
              <a:rPr lang="pl-PL" dirty="0" err="1" smtClean="0"/>
              <a:t>StateManager</a:t>
            </a:r>
            <a:r>
              <a:rPr lang="pl-PL" dirty="0" smtClean="0"/>
              <a:t>, do zarządzania </a:t>
            </a:r>
            <a:r>
              <a:rPr lang="pl-PL" dirty="0" err="1" smtClean="0"/>
              <a:t>Stateful</a:t>
            </a:r>
            <a:r>
              <a:rPr lang="pl-PL" dirty="0" smtClean="0"/>
              <a:t> Services</a:t>
            </a:r>
          </a:p>
          <a:p>
            <a:r>
              <a:rPr lang="pl-PL" dirty="0" err="1" smtClean="0"/>
              <a:t>Stateful</a:t>
            </a:r>
            <a:r>
              <a:rPr lang="pl-PL" dirty="0" smtClean="0"/>
              <a:t> Services mogą uzyskać dostęp do „</a:t>
            </a:r>
            <a:r>
              <a:rPr lang="pl-PL" dirty="0" err="1" smtClean="0"/>
              <a:t>reliable</a:t>
            </a:r>
            <a:r>
              <a:rPr lang="pl-PL" dirty="0" smtClean="0"/>
              <a:t> </a:t>
            </a:r>
            <a:r>
              <a:rPr lang="pl-PL" dirty="0" err="1" smtClean="0"/>
              <a:t>collections</a:t>
            </a:r>
            <a:r>
              <a:rPr lang="pl-PL" dirty="0" smtClean="0"/>
              <a:t>” które przechowują i pozwalają odzyskać utrwalony stan -&gt; automatyczne replikowany do </a:t>
            </a:r>
            <a:r>
              <a:rPr lang="pl-PL" dirty="0" err="1" smtClean="0"/>
              <a:t>Secondary</a:t>
            </a:r>
            <a:r>
              <a:rPr lang="pl-PL" dirty="0" smtClean="0"/>
              <a:t> na tej samej partycji</a:t>
            </a:r>
          </a:p>
          <a:p>
            <a:pPr lvl="1"/>
            <a:r>
              <a:rPr lang="pl-PL" dirty="0" smtClean="0"/>
              <a:t>Interfejsy do obsługi tych obiektów:</a:t>
            </a:r>
          </a:p>
          <a:p>
            <a:pPr lvl="2"/>
            <a:r>
              <a:rPr lang="pl-PL" dirty="0" err="1" smtClean="0"/>
              <a:t>IReliableDictionary</a:t>
            </a:r>
            <a:r>
              <a:rPr lang="pl-PL" dirty="0" smtClean="0"/>
              <a:t>&lt;</a:t>
            </a:r>
            <a:r>
              <a:rPr lang="pl-PL" dirty="0" err="1" smtClean="0"/>
              <a:t>Tkey</a:t>
            </a:r>
            <a:r>
              <a:rPr lang="pl-PL" dirty="0" smtClean="0"/>
              <a:t>, </a:t>
            </a:r>
            <a:r>
              <a:rPr lang="pl-PL" dirty="0" err="1" smtClean="0"/>
              <a:t>Tvalue</a:t>
            </a:r>
            <a:r>
              <a:rPr lang="pl-PL" dirty="0" smtClean="0"/>
              <a:t>&gt;</a:t>
            </a:r>
          </a:p>
          <a:p>
            <a:pPr lvl="2"/>
            <a:r>
              <a:rPr lang="pl-PL" dirty="0" err="1" smtClean="0"/>
              <a:t>Ireliable</a:t>
            </a:r>
            <a:r>
              <a:rPr lang="pl-PL" dirty="0" smtClean="0"/>
              <a:t> Queue&lt;T&gt;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97735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Ireliabledictionary</a:t>
            </a:r>
            <a:r>
              <a:rPr lang="pl-PL" dirty="0" smtClean="0"/>
              <a:t>&lt;</a:t>
            </a:r>
            <a:r>
              <a:rPr lang="pl-PL" dirty="0" err="1" smtClean="0"/>
              <a:t>tkey</a:t>
            </a:r>
            <a:r>
              <a:rPr lang="pl-PL" dirty="0" smtClean="0"/>
              <a:t>, </a:t>
            </a:r>
            <a:r>
              <a:rPr lang="pl-PL" dirty="0" err="1" smtClean="0"/>
              <a:t>tvalue</a:t>
            </a:r>
            <a:r>
              <a:rPr lang="pl-PL" dirty="0" smtClean="0"/>
              <a:t>&gt;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Zapewnia kolekcję, gdzie można </a:t>
            </a:r>
            <a:r>
              <a:rPr lang="pl-PL" dirty="0" err="1" smtClean="0"/>
              <a:t>storować</a:t>
            </a:r>
            <a:r>
              <a:rPr lang="pl-PL" dirty="0" smtClean="0"/>
              <a:t> obiekty, które chcemy utrwalić w replikach i mieć możliwość odzyskać w przypadku awarii</a:t>
            </a:r>
          </a:p>
          <a:p>
            <a:r>
              <a:rPr lang="pl-PL" dirty="0" smtClean="0"/>
              <a:t>Opakowujemy kod w transakcji</a:t>
            </a:r>
          </a:p>
          <a:p>
            <a:r>
              <a:rPr lang="pl-PL" dirty="0" smtClean="0"/>
              <a:t>Wszystkie metody są asynchroniczne</a:t>
            </a:r>
          </a:p>
          <a:p>
            <a:pPr lvl="1"/>
            <a:r>
              <a:rPr lang="pl-PL" dirty="0" smtClean="0"/>
              <a:t>Używaj interfejsu </a:t>
            </a:r>
            <a:r>
              <a:rPr lang="pl-PL" dirty="0" err="1" smtClean="0"/>
              <a:t>IAsyncEnumerable</a:t>
            </a:r>
            <a:r>
              <a:rPr lang="pl-PL" dirty="0" smtClean="0"/>
              <a:t>!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755911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IReliableQueue</a:t>
            </a:r>
            <a:r>
              <a:rPr lang="pl-PL" dirty="0" smtClean="0"/>
              <a:t>&lt;T&gt;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Zapewnia kolejkę, gdzie można </a:t>
            </a:r>
            <a:r>
              <a:rPr lang="pl-PL" dirty="0" err="1" smtClean="0"/>
              <a:t>storować</a:t>
            </a:r>
            <a:r>
              <a:rPr lang="pl-PL" dirty="0" smtClean="0"/>
              <a:t> obiekty, które chcemy utrwalić w replikach i mieć możliwość odzyskać w przypadku awarii.</a:t>
            </a:r>
          </a:p>
          <a:p>
            <a:r>
              <a:rPr lang="pl-PL" dirty="0" smtClean="0"/>
              <a:t>Opakowujemy kod w transakcji</a:t>
            </a:r>
          </a:p>
          <a:p>
            <a:r>
              <a:rPr lang="pl-PL" dirty="0" smtClean="0"/>
              <a:t>Wszystkie metody są asynchroniczne</a:t>
            </a:r>
          </a:p>
          <a:p>
            <a:pPr lvl="1"/>
            <a:r>
              <a:rPr lang="pl-PL" dirty="0"/>
              <a:t>Używaj interfejsu </a:t>
            </a:r>
            <a:r>
              <a:rPr lang="pl-PL" dirty="0" err="1"/>
              <a:t>IAsyncEnumerable</a:t>
            </a:r>
            <a:r>
              <a:rPr lang="pl-PL" dirty="0"/>
              <a:t>!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3468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Agenda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 smtClean="0"/>
              <a:t>Mikroserwisy</a:t>
            </a:r>
            <a:endParaRPr lang="pl-PL" dirty="0" smtClean="0"/>
          </a:p>
          <a:p>
            <a:r>
              <a:rPr lang="pl-PL" dirty="0" err="1" smtClean="0"/>
              <a:t>Intro</a:t>
            </a:r>
            <a:r>
              <a:rPr lang="pl-PL" dirty="0" smtClean="0"/>
              <a:t> do Service </a:t>
            </a:r>
            <a:r>
              <a:rPr lang="pl-PL" dirty="0" err="1" smtClean="0"/>
              <a:t>Fabric</a:t>
            </a:r>
            <a:endParaRPr lang="pl-PL" dirty="0" smtClean="0"/>
          </a:p>
          <a:p>
            <a:r>
              <a:rPr lang="pl-PL" dirty="0" smtClean="0"/>
              <a:t>Co potrafi platforma</a:t>
            </a:r>
          </a:p>
          <a:p>
            <a:r>
              <a:rPr lang="pl-PL" dirty="0" smtClean="0"/>
              <a:t>Architektura Service </a:t>
            </a:r>
            <a:r>
              <a:rPr lang="pl-PL" dirty="0" err="1" smtClean="0"/>
              <a:t>Fabric</a:t>
            </a:r>
            <a:endParaRPr lang="pl-PL" dirty="0" smtClean="0"/>
          </a:p>
          <a:p>
            <a:r>
              <a:rPr lang="pl-PL" dirty="0" smtClean="0"/>
              <a:t>Podsumowanie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6384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Reliable</a:t>
            </a:r>
            <a:r>
              <a:rPr lang="pl-PL" dirty="0" smtClean="0"/>
              <a:t> </a:t>
            </a:r>
            <a:r>
              <a:rPr lang="pl-PL" dirty="0" err="1" smtClean="0"/>
              <a:t>collections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Dane przechowywane w </a:t>
            </a:r>
            <a:r>
              <a:rPr lang="pl-PL" dirty="0" err="1" smtClean="0"/>
              <a:t>Reliable</a:t>
            </a:r>
            <a:r>
              <a:rPr lang="pl-PL" dirty="0" smtClean="0"/>
              <a:t> </a:t>
            </a:r>
            <a:r>
              <a:rPr lang="pl-PL" dirty="0" err="1" smtClean="0"/>
              <a:t>Collections</a:t>
            </a:r>
            <a:r>
              <a:rPr lang="pl-PL" dirty="0" smtClean="0"/>
              <a:t> są </a:t>
            </a:r>
            <a:r>
              <a:rPr lang="pl-PL" dirty="0" smtClean="0"/>
              <a:t>replikowane tylko </a:t>
            </a:r>
            <a:r>
              <a:rPr lang="pl-PL" dirty="0" smtClean="0"/>
              <a:t>w obrębie partycji, nie całych aplikacji</a:t>
            </a:r>
          </a:p>
          <a:p>
            <a:r>
              <a:rPr lang="pl-PL" dirty="0" smtClean="0"/>
              <a:t>Dane są dostępne tylko w obrębie tej partycji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160793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Kontenery w service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Service </a:t>
            </a:r>
            <a:r>
              <a:rPr lang="pl-PL" dirty="0" err="1" smtClean="0"/>
              <a:t>Fabric</a:t>
            </a:r>
            <a:r>
              <a:rPr lang="pl-PL" dirty="0" smtClean="0"/>
              <a:t> może również </a:t>
            </a:r>
            <a:r>
              <a:rPr lang="pl-PL" dirty="0" err="1" smtClean="0"/>
              <a:t>deploy’ować</a:t>
            </a:r>
            <a:r>
              <a:rPr lang="pl-PL" dirty="0" smtClean="0"/>
              <a:t> </a:t>
            </a:r>
            <a:r>
              <a:rPr lang="pl-PL" dirty="0" smtClean="0"/>
              <a:t>serwisy w obrazach kontenerów</a:t>
            </a:r>
          </a:p>
          <a:p>
            <a:r>
              <a:rPr lang="pl-PL" dirty="0" smtClean="0"/>
              <a:t>Może mieszać </a:t>
            </a:r>
            <a:r>
              <a:rPr lang="pl-PL" dirty="0" smtClean="0"/>
              <a:t>serwisy w obrębie </a:t>
            </a:r>
            <a:r>
              <a:rPr lang="pl-PL" dirty="0" smtClean="0"/>
              <a:t>w tej samej aplikacji (procesy i </a:t>
            </a:r>
            <a:r>
              <a:rPr lang="pl-PL" dirty="0" smtClean="0"/>
              <a:t>serwisy są </a:t>
            </a:r>
            <a:r>
              <a:rPr lang="pl-PL" dirty="0" smtClean="0"/>
              <a:t>w kontenerach)</a:t>
            </a:r>
          </a:p>
          <a:p>
            <a:r>
              <a:rPr lang="pl-PL" dirty="0" smtClean="0"/>
              <a:t>Wsparcie kontenerów:</a:t>
            </a:r>
          </a:p>
          <a:p>
            <a:pPr lvl="1"/>
            <a:r>
              <a:rPr lang="pl-PL" dirty="0" smtClean="0"/>
              <a:t>Docker (</a:t>
            </a:r>
            <a:r>
              <a:rPr lang="pl-PL" dirty="0" err="1" smtClean="0"/>
              <a:t>linux</a:t>
            </a:r>
            <a:r>
              <a:rPr lang="pl-PL" dirty="0" smtClean="0"/>
              <a:t>)</a:t>
            </a:r>
          </a:p>
          <a:p>
            <a:pPr lvl="1"/>
            <a:r>
              <a:rPr lang="pl-PL" dirty="0" smtClean="0"/>
              <a:t>Windowsowe kontenery</a:t>
            </a:r>
          </a:p>
          <a:p>
            <a:pPr lvl="2"/>
            <a:r>
              <a:rPr lang="pl-PL" dirty="0" smtClean="0"/>
              <a:t>Wspierany jest </a:t>
            </a:r>
            <a:r>
              <a:rPr lang="pl-PL" dirty="0" smtClean="0"/>
              <a:t>także model </a:t>
            </a:r>
            <a:r>
              <a:rPr lang="pl-PL" dirty="0" err="1" smtClean="0"/>
              <a:t>izoloacji</a:t>
            </a:r>
            <a:r>
              <a:rPr lang="pl-PL" dirty="0" smtClean="0"/>
              <a:t> Hyper-V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04974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Tradycyjny wzorzec Serwisu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Skala: w obrębie </a:t>
            </a:r>
            <a:r>
              <a:rPr lang="pl-PL" dirty="0" err="1" smtClean="0"/>
              <a:t>storage</a:t>
            </a:r>
            <a:r>
              <a:rPr lang="pl-PL" dirty="0" smtClean="0"/>
              <a:t> partycji</a:t>
            </a:r>
            <a:endParaRPr lang="pl-PL" dirty="0"/>
          </a:p>
          <a:p>
            <a:r>
              <a:rPr lang="pl-PL" dirty="0" smtClean="0"/>
              <a:t>Niezawodność: używanie kolejki</a:t>
            </a:r>
          </a:p>
          <a:p>
            <a:r>
              <a:rPr lang="pl-PL" dirty="0" smtClean="0"/>
              <a:t>Opóźnienia: używa cache</a:t>
            </a:r>
          </a:p>
          <a:p>
            <a:r>
              <a:rPr lang="pl-PL" dirty="0" smtClean="0"/>
              <a:t>Stan zwartości: zarządzanie </a:t>
            </a:r>
            <a:r>
              <a:rPr lang="pl-PL" dirty="0" smtClean="0"/>
              <a:t>transakcjami</a:t>
            </a:r>
            <a:endParaRPr lang="pl-PL" dirty="0" smtClean="0"/>
          </a:p>
          <a:p>
            <a:endParaRPr lang="pl-PL" dirty="0"/>
          </a:p>
          <a:p>
            <a:r>
              <a:rPr lang="pl-PL" dirty="0" smtClean="0"/>
              <a:t>Wiele części zarządzanych w różny sposób</a:t>
            </a:r>
          </a:p>
          <a:p>
            <a:endParaRPr lang="pl-PL" dirty="0" smtClean="0"/>
          </a:p>
          <a:p>
            <a:pPr lvl="1"/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103" y="2065867"/>
            <a:ext cx="422910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40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Podejście alternatywne: </a:t>
            </a:r>
            <a:r>
              <a:rPr lang="pl-PL" dirty="0" err="1" smtClean="0"/>
              <a:t>Stateful</a:t>
            </a:r>
            <a:r>
              <a:rPr lang="pl-PL" dirty="0" smtClean="0"/>
              <a:t> services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Skala: </a:t>
            </a:r>
            <a:r>
              <a:rPr lang="pl-PL" dirty="0" smtClean="0"/>
              <a:t>obsługa partycji pierwszej klasy</a:t>
            </a:r>
            <a:endParaRPr lang="pl-PL" dirty="0"/>
          </a:p>
          <a:p>
            <a:r>
              <a:rPr lang="pl-PL" dirty="0"/>
              <a:t>Niezawodność: </a:t>
            </a:r>
            <a:r>
              <a:rPr lang="pl-PL" dirty="0" smtClean="0"/>
              <a:t>wbudowana w </a:t>
            </a:r>
            <a:r>
              <a:rPr lang="pl-PL" dirty="0" smtClean="0"/>
              <a:t>platformę</a:t>
            </a:r>
            <a:endParaRPr lang="pl-PL" dirty="0"/>
          </a:p>
          <a:p>
            <a:r>
              <a:rPr lang="pl-PL" dirty="0"/>
              <a:t>Opóźnienia: </a:t>
            </a:r>
            <a:r>
              <a:rPr lang="pl-PL" dirty="0" smtClean="0"/>
              <a:t>Stan aplikacji w warstwie obliczeniowej</a:t>
            </a:r>
            <a:endParaRPr lang="pl-PL" dirty="0"/>
          </a:p>
          <a:p>
            <a:r>
              <a:rPr lang="pl-PL" dirty="0"/>
              <a:t>Stan zwartości: </a:t>
            </a:r>
            <a:r>
              <a:rPr lang="pl-PL" dirty="0" smtClean="0"/>
              <a:t>wbudowany w </a:t>
            </a:r>
            <a:r>
              <a:rPr lang="pl-PL" dirty="0" smtClean="0"/>
              <a:t>transakcje</a:t>
            </a:r>
            <a:endParaRPr lang="pl-PL" dirty="0" smtClean="0"/>
          </a:p>
          <a:p>
            <a:endParaRPr lang="pl-PL" dirty="0"/>
          </a:p>
          <a:p>
            <a:pPr marL="0" indent="0">
              <a:buNone/>
            </a:pPr>
            <a:r>
              <a:rPr lang="pl-PL" dirty="0" smtClean="0"/>
              <a:t>Uproszczony design, zredukowana </a:t>
            </a:r>
            <a:r>
              <a:rPr lang="pl-PL" dirty="0" smtClean="0"/>
              <a:t>kompleksowość</a:t>
            </a:r>
            <a:br>
              <a:rPr lang="pl-PL" dirty="0" smtClean="0"/>
            </a:br>
            <a:r>
              <a:rPr lang="pl-PL" dirty="0" smtClean="0"/>
              <a:t>i mniejsza szansa </a:t>
            </a:r>
            <a:r>
              <a:rPr lang="pl-PL" dirty="0" smtClean="0"/>
              <a:t>na błędy</a:t>
            </a:r>
            <a:endParaRPr lang="pl-PL" dirty="0"/>
          </a:p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1620" y="2065867"/>
            <a:ext cx="339090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47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Klaster: Jak wygląda system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63" y="1904470"/>
            <a:ext cx="7581900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865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Architektura Service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155" y="2285470"/>
            <a:ext cx="7010400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252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Podsystemy </a:t>
            </a:r>
            <a:r>
              <a:rPr lang="pl-PL" dirty="0" err="1" smtClean="0"/>
              <a:t>Federation</a:t>
            </a:r>
            <a:r>
              <a:rPr lang="pl-PL" dirty="0" smtClean="0"/>
              <a:t> i Transport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869" y="2266420"/>
            <a:ext cx="7038975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1184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„Typowy </a:t>
            </a:r>
            <a:r>
              <a:rPr lang="pl-PL" dirty="0" err="1" smtClean="0"/>
              <a:t>datacenter</a:t>
            </a:r>
            <a:r>
              <a:rPr lang="pl-PL" dirty="0" smtClean="0"/>
              <a:t>”</a:t>
            </a:r>
            <a:endParaRPr lang="pl-PL" dirty="0"/>
          </a:p>
        </p:txBody>
      </p:sp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Niezależne </a:t>
            </a:r>
            <a:r>
              <a:rPr lang="pl-PL" dirty="0" smtClean="0"/>
              <a:t>maszyny: fizyczne </a:t>
            </a:r>
            <a:r>
              <a:rPr lang="pl-PL" dirty="0" smtClean="0"/>
              <a:t>lub </a:t>
            </a:r>
            <a:r>
              <a:rPr lang="pl-PL" dirty="0" smtClean="0"/>
              <a:t>wirtualne</a:t>
            </a:r>
            <a:endParaRPr lang="pl-PL" dirty="0"/>
          </a:p>
        </p:txBody>
      </p:sp>
      <p:pic>
        <p:nvPicPr>
          <p:cNvPr id="7" name="Symbol zastępczy zawartości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513" y="2065867"/>
            <a:ext cx="4391025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7104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Klaster Service </a:t>
            </a:r>
            <a:r>
              <a:rPr lang="pl-PL" dirty="0" err="1" smtClean="0"/>
              <a:t>Fabric</a:t>
            </a:r>
            <a:r>
              <a:rPr lang="pl-PL" dirty="0" smtClean="0"/>
              <a:t>: Federacja maszyn</a:t>
            </a:r>
            <a:endParaRPr lang="pl-PL" dirty="0"/>
          </a:p>
        </p:txBody>
      </p:sp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Maszyny są ze sobą połączone</a:t>
            </a:r>
          </a:p>
          <a:p>
            <a:r>
              <a:rPr lang="pl-PL" dirty="0" smtClean="0"/>
              <a:t>Bez problemu można je skalować, nawet </a:t>
            </a:r>
            <a:br>
              <a:rPr lang="pl-PL" dirty="0" smtClean="0"/>
            </a:br>
            <a:r>
              <a:rPr lang="pl-PL" dirty="0" smtClean="0"/>
              <a:t>do 1000+ maszyn</a:t>
            </a:r>
          </a:p>
          <a:p>
            <a:r>
              <a:rPr lang="pl-PL" dirty="0"/>
              <a:t>Zarzadzanie z jednego </a:t>
            </a:r>
            <a:r>
              <a:rPr lang="pl-PL" dirty="0" err="1" smtClean="0"/>
              <a:t>endpoint’a</a:t>
            </a:r>
            <a:endParaRPr lang="pl-PL" dirty="0"/>
          </a:p>
          <a:p>
            <a:r>
              <a:rPr lang="pl-PL" dirty="0"/>
              <a:t>Taki układ limituje skutki błędów sprzętowych</a:t>
            </a:r>
          </a:p>
        </p:txBody>
      </p:sp>
      <p:pic>
        <p:nvPicPr>
          <p:cNvPr id="3" name="Obraz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0914" y="2142067"/>
            <a:ext cx="4305300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5025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Ring </a:t>
            </a:r>
            <a:r>
              <a:rPr lang="pl-PL" dirty="0" err="1" smtClean="0"/>
              <a:t>Topology</a:t>
            </a:r>
            <a:endParaRPr lang="pl-PL" dirty="0"/>
          </a:p>
        </p:txBody>
      </p:sp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Unikalne ID dla każdego węzła (</a:t>
            </a:r>
            <a:r>
              <a:rPr lang="pl-PL" dirty="0" err="1" smtClean="0"/>
              <a:t>node</a:t>
            </a:r>
            <a:r>
              <a:rPr lang="pl-PL" dirty="0" smtClean="0"/>
              <a:t>)</a:t>
            </a:r>
          </a:p>
          <a:p>
            <a:r>
              <a:rPr lang="pl-PL" dirty="0" smtClean="0"/>
              <a:t>Aktywne węzły znają swoich „sąsiadów”</a:t>
            </a:r>
          </a:p>
          <a:p>
            <a:r>
              <a:rPr lang="pl-PL" dirty="0" smtClean="0"/>
              <a:t>Pierścień jest „ładowany” przez węzły początkowe</a:t>
            </a:r>
            <a:br>
              <a:rPr lang="pl-PL" dirty="0" smtClean="0"/>
            </a:br>
            <a:r>
              <a:rPr lang="pl-PL" dirty="0" smtClean="0"/>
              <a:t>(</a:t>
            </a:r>
            <a:r>
              <a:rPr lang="pl-PL" dirty="0" err="1" smtClean="0"/>
              <a:t>seed</a:t>
            </a:r>
            <a:r>
              <a:rPr lang="pl-PL" dirty="0" smtClean="0"/>
              <a:t> </a:t>
            </a:r>
            <a:r>
              <a:rPr lang="pl-PL" dirty="0" err="1" smtClean="0"/>
              <a:t>nodes</a:t>
            </a:r>
            <a:r>
              <a:rPr lang="pl-PL" dirty="0" smtClean="0"/>
              <a:t>)</a:t>
            </a:r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6263" y="1589779"/>
            <a:ext cx="3848100" cy="38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27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„Tradycyjne podejście”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pl-PL" dirty="0"/>
          </a:p>
          <a:p>
            <a:r>
              <a:rPr lang="pl-PL" dirty="0" smtClean="0"/>
              <a:t>Spakowane razem komponenty</a:t>
            </a:r>
          </a:p>
          <a:p>
            <a:pPr lvl="1"/>
            <a:r>
              <a:rPr lang="pl-PL" dirty="0" smtClean="0"/>
              <a:t>Aktualizowanie pojedynczych komponentów bez </a:t>
            </a:r>
            <a:r>
              <a:rPr lang="pl-PL" dirty="0" err="1" smtClean="0"/>
              <a:t>downtime</a:t>
            </a:r>
            <a:r>
              <a:rPr lang="pl-PL" dirty="0" smtClean="0"/>
              <a:t> jest trudne lub niemożliwe</a:t>
            </a:r>
          </a:p>
          <a:p>
            <a:pPr lvl="1"/>
            <a:r>
              <a:rPr lang="pl-PL" dirty="0" err="1" smtClean="0"/>
              <a:t>Inwidualne</a:t>
            </a:r>
            <a:r>
              <a:rPr lang="pl-PL" dirty="0" smtClean="0"/>
              <a:t> zarządzanie stanem i kodem? Nie.</a:t>
            </a:r>
          </a:p>
          <a:p>
            <a:r>
              <a:rPr lang="pl-PL" dirty="0" smtClean="0"/>
              <a:t>Skalowanie</a:t>
            </a:r>
          </a:p>
          <a:p>
            <a:pPr lvl="1"/>
            <a:r>
              <a:rPr lang="pl-PL" dirty="0" smtClean="0"/>
              <a:t>Nie możemy skalować  </a:t>
            </a:r>
            <a:r>
              <a:rPr lang="pl-PL" dirty="0" err="1" smtClean="0"/>
              <a:t>inwidualnie</a:t>
            </a:r>
            <a:r>
              <a:rPr lang="pl-PL" dirty="0" smtClean="0"/>
              <a:t> komponentów ‚ot tak’ - musimy skalować wszystkie komponenty w ten sam sposób, co generuje koszty (postawmy kilka serwerów-mirrorów aplikacji)…</a:t>
            </a:r>
          </a:p>
          <a:p>
            <a:pPr lvl="1"/>
            <a:r>
              <a:rPr lang="pl-PL" dirty="0" smtClean="0"/>
              <a:t>Słabe wykorzystanie fizycznego sprzętu</a:t>
            </a:r>
            <a:endParaRPr lang="pl-PL" dirty="0"/>
          </a:p>
          <a:p>
            <a:r>
              <a:rPr lang="pl-PL" dirty="0" smtClean="0"/>
              <a:t>Dostępność</a:t>
            </a:r>
          </a:p>
          <a:p>
            <a:pPr lvl="1"/>
            <a:r>
              <a:rPr lang="pl-PL" dirty="0" smtClean="0"/>
              <a:t>Redundancja sprzętu -&gt; znów koszty, niepotrzebna złożoność…</a:t>
            </a:r>
          </a:p>
          <a:p>
            <a:pPr marL="457200" lvl="1" indent="0">
              <a:buNone/>
            </a:pPr>
            <a:endParaRPr lang="pl-PL" dirty="0" smtClean="0"/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466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Routing </a:t>
            </a:r>
            <a:r>
              <a:rPr lang="pl-PL" dirty="0" err="1" smtClean="0"/>
              <a:t>Protocol</a:t>
            </a:r>
            <a:r>
              <a:rPr lang="pl-PL" dirty="0" smtClean="0"/>
              <a:t>: Distributed </a:t>
            </a:r>
            <a:r>
              <a:rPr lang="pl-PL" dirty="0" err="1" smtClean="0"/>
              <a:t>binary</a:t>
            </a:r>
            <a:r>
              <a:rPr lang="pl-PL" dirty="0" smtClean="0"/>
              <a:t> </a:t>
            </a:r>
            <a:r>
              <a:rPr lang="pl-PL" dirty="0" err="1" smtClean="0"/>
              <a:t>Search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061" y="1837901"/>
            <a:ext cx="6254390" cy="453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746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Wykrywanie błędu w węźle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606" y="1842946"/>
            <a:ext cx="68199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760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Typy węzłów (</a:t>
            </a:r>
            <a:r>
              <a:rPr lang="pl-PL" dirty="0" err="1" smtClean="0"/>
              <a:t>nodes</a:t>
            </a:r>
            <a:r>
              <a:rPr lang="pl-PL" dirty="0" smtClean="0"/>
              <a:t>)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Każdy klaster Service </a:t>
            </a:r>
            <a:r>
              <a:rPr lang="pl-PL" dirty="0" err="1" smtClean="0"/>
              <a:t>Fabric</a:t>
            </a:r>
            <a:r>
              <a:rPr lang="pl-PL" dirty="0" smtClean="0"/>
              <a:t> może mieć kilka typów węzłów</a:t>
            </a:r>
          </a:p>
          <a:p>
            <a:r>
              <a:rPr lang="pl-PL" dirty="0" smtClean="0"/>
              <a:t>Każdy „typ” węzła dotyczy innej konfiguracji sprzętowej i skalowania</a:t>
            </a:r>
          </a:p>
          <a:p>
            <a:r>
              <a:rPr lang="pl-PL" dirty="0" smtClean="0"/>
              <a:t>Pozwala to na zapewnienie różnych zestawów sprzętu, dla różnych aplikacji lub typów serwisów 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251729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Reliability</a:t>
            </a:r>
            <a:r>
              <a:rPr lang="pl-PL" dirty="0" smtClean="0"/>
              <a:t> Subsystem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0169" y="2323570"/>
            <a:ext cx="696277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5949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działa replikacja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Czytanie ukończone w </a:t>
            </a:r>
            <a:r>
              <a:rPr lang="pl-PL" dirty="0" err="1" smtClean="0"/>
              <a:t>Primary</a:t>
            </a:r>
            <a:endParaRPr lang="pl-PL" dirty="0" smtClean="0"/>
          </a:p>
          <a:p>
            <a:r>
              <a:rPr lang="pl-PL" dirty="0" smtClean="0"/>
              <a:t>Zapisy są replikowane do </a:t>
            </a:r>
            <a:r>
              <a:rPr lang="pl-PL" dirty="0" err="1" smtClean="0"/>
              <a:t>Secondary</a:t>
            </a:r>
            <a:endParaRPr lang="pl-PL" dirty="0" smtClean="0"/>
          </a:p>
          <a:p>
            <a:endParaRPr lang="pl-PL" dirty="0"/>
          </a:p>
          <a:p>
            <a:endParaRPr lang="pl-PL" dirty="0" smtClean="0"/>
          </a:p>
          <a:p>
            <a:pPr marL="0" indent="0">
              <a:buNone/>
            </a:pPr>
            <a:r>
              <a:rPr lang="pl-PL" dirty="0" smtClean="0"/>
              <a:t>ACK - </a:t>
            </a:r>
            <a:r>
              <a:rPr lang="pl-PL" dirty="0" err="1" smtClean="0"/>
              <a:t>acknowledgement</a:t>
            </a:r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1807" y="2242608"/>
            <a:ext cx="4924425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7600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Jak działa Rekonfiguracja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 smtClean="0"/>
              <a:t>Typy rekonfiguracji:</a:t>
            </a:r>
          </a:p>
          <a:p>
            <a:pPr lvl="1"/>
            <a:r>
              <a:rPr lang="pl-PL" dirty="0" err="1" smtClean="0"/>
              <a:t>Primary</a:t>
            </a:r>
            <a:r>
              <a:rPr lang="pl-PL" dirty="0" smtClean="0"/>
              <a:t> </a:t>
            </a:r>
            <a:r>
              <a:rPr lang="pl-PL" dirty="0" err="1" smtClean="0"/>
              <a:t>failover</a:t>
            </a:r>
            <a:endParaRPr lang="pl-PL" dirty="0" smtClean="0"/>
          </a:p>
          <a:p>
            <a:pPr lvl="1"/>
            <a:r>
              <a:rPr lang="pl-PL" dirty="0" err="1" smtClean="0"/>
              <a:t>Removing</a:t>
            </a:r>
            <a:r>
              <a:rPr lang="pl-PL" dirty="0" smtClean="0"/>
              <a:t> a </a:t>
            </a:r>
            <a:r>
              <a:rPr lang="pl-PL" dirty="0" err="1" smtClean="0"/>
              <a:t>failed</a:t>
            </a:r>
            <a:r>
              <a:rPr lang="pl-PL" dirty="0" smtClean="0"/>
              <a:t> </a:t>
            </a:r>
            <a:r>
              <a:rPr lang="pl-PL" dirty="0" err="1" smtClean="0"/>
              <a:t>secondary</a:t>
            </a:r>
            <a:endParaRPr lang="pl-PL" dirty="0" smtClean="0"/>
          </a:p>
          <a:p>
            <a:pPr lvl="1"/>
            <a:r>
              <a:rPr lang="pl-PL" dirty="0" err="1" smtClean="0"/>
              <a:t>Adding</a:t>
            </a:r>
            <a:r>
              <a:rPr lang="pl-PL" dirty="0" smtClean="0"/>
              <a:t> </a:t>
            </a:r>
            <a:r>
              <a:rPr lang="pl-PL" dirty="0" err="1"/>
              <a:t>r</a:t>
            </a:r>
            <a:r>
              <a:rPr lang="pl-PL" dirty="0" err="1" smtClean="0"/>
              <a:t>ecovered</a:t>
            </a:r>
            <a:r>
              <a:rPr lang="pl-PL" dirty="0" smtClean="0"/>
              <a:t> </a:t>
            </a:r>
            <a:r>
              <a:rPr lang="pl-PL" dirty="0" err="1" smtClean="0"/>
              <a:t>replica</a:t>
            </a:r>
            <a:endParaRPr lang="pl-PL" dirty="0" smtClean="0"/>
          </a:p>
          <a:p>
            <a:pPr lvl="1"/>
            <a:r>
              <a:rPr lang="pl-PL" dirty="0" err="1" smtClean="0"/>
              <a:t>Building</a:t>
            </a:r>
            <a:r>
              <a:rPr lang="pl-PL" dirty="0" smtClean="0"/>
              <a:t> </a:t>
            </a:r>
            <a:r>
              <a:rPr lang="pl-PL" dirty="0" err="1" smtClean="0"/>
              <a:t>new</a:t>
            </a:r>
            <a:r>
              <a:rPr lang="pl-PL" dirty="0" smtClean="0"/>
              <a:t> </a:t>
            </a:r>
            <a:r>
              <a:rPr lang="pl-PL" dirty="0" err="1" smtClean="0"/>
              <a:t>secondary</a:t>
            </a:r>
            <a:endParaRPr lang="pl-PL" dirty="0" smtClean="0"/>
          </a:p>
          <a:p>
            <a:r>
              <a:rPr lang="pl-PL" dirty="0" smtClean="0"/>
              <a:t>Stany repliki</a:t>
            </a:r>
            <a:endParaRPr lang="pl-PL" dirty="0"/>
          </a:p>
          <a:p>
            <a:pPr lvl="1"/>
            <a:r>
              <a:rPr lang="pl-PL" dirty="0" err="1" smtClean="0"/>
              <a:t>Standby</a:t>
            </a:r>
            <a:endParaRPr lang="pl-PL" dirty="0" smtClean="0"/>
          </a:p>
          <a:p>
            <a:pPr lvl="1"/>
            <a:r>
              <a:rPr lang="pl-PL" dirty="0" err="1" smtClean="0"/>
              <a:t>Primary</a:t>
            </a:r>
            <a:endParaRPr lang="pl-PL" dirty="0" smtClean="0"/>
          </a:p>
          <a:p>
            <a:pPr lvl="1"/>
            <a:r>
              <a:rPr lang="pl-PL" dirty="0" smtClean="0"/>
              <a:t>Active </a:t>
            </a:r>
            <a:r>
              <a:rPr lang="pl-PL" dirty="0" err="1" smtClean="0"/>
              <a:t>Secondary</a:t>
            </a:r>
            <a:endParaRPr lang="pl-PL" dirty="0" smtClean="0"/>
          </a:p>
          <a:p>
            <a:pPr lvl="1"/>
            <a:r>
              <a:rPr lang="pl-PL" dirty="0" err="1" smtClean="0"/>
              <a:t>Idle</a:t>
            </a:r>
            <a:r>
              <a:rPr lang="pl-PL" dirty="0" smtClean="0"/>
              <a:t> </a:t>
            </a:r>
            <a:r>
              <a:rPr lang="pl-PL" dirty="0" err="1" smtClean="0"/>
              <a:t>Secondary</a:t>
            </a:r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745" y="2142067"/>
            <a:ext cx="5724525" cy="3190875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5751513" y="5332942"/>
            <a:ext cx="5245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/>
            </a:r>
            <a:br>
              <a:rPr lang="pl-PL" dirty="0"/>
            </a:br>
            <a:r>
              <a:rPr lang="pl-PL" dirty="0" smtClean="0"/>
              <a:t>Musi </a:t>
            </a:r>
            <a:r>
              <a:rPr lang="pl-PL" dirty="0"/>
              <a:t>być bezpieczny w przypadku awarii kaskadowych</a:t>
            </a:r>
          </a:p>
        </p:txBody>
      </p:sp>
    </p:spTree>
    <p:extLst>
      <p:ext uri="{BB962C8B-B14F-4D97-AF65-F5344CB8AC3E}">
        <p14:creationId xmlns:p14="http://schemas.microsoft.com/office/powerpoint/2010/main" val="24511108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Service </a:t>
            </a:r>
            <a:r>
              <a:rPr lang="pl-PL" dirty="0" err="1" smtClean="0"/>
              <a:t>Partitioning</a:t>
            </a:r>
            <a:r>
              <a:rPr lang="pl-PL" dirty="0" smtClean="0"/>
              <a:t> &amp; Resource </a:t>
            </a:r>
            <a:r>
              <a:rPr lang="pl-PL" dirty="0" err="1" smtClean="0"/>
              <a:t>Balancing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Serwisy mogą być partycjonowane</a:t>
            </a:r>
            <a:br>
              <a:rPr lang="pl-PL" dirty="0" smtClean="0"/>
            </a:br>
            <a:r>
              <a:rPr lang="pl-PL" dirty="0" smtClean="0"/>
              <a:t>do skalowania</a:t>
            </a:r>
          </a:p>
          <a:p>
            <a:r>
              <a:rPr lang="pl-PL" dirty="0" smtClean="0"/>
              <a:t>Można wybrać własny schemat</a:t>
            </a:r>
            <a:br>
              <a:rPr lang="pl-PL" dirty="0" smtClean="0"/>
            </a:br>
            <a:r>
              <a:rPr lang="pl-PL" dirty="0" smtClean="0"/>
              <a:t>partycjonowania</a:t>
            </a:r>
          </a:p>
          <a:p>
            <a:r>
              <a:rPr lang="pl-PL" dirty="0" smtClean="0"/>
              <a:t>Partycje serwisów są rozłożone</a:t>
            </a:r>
            <a:br>
              <a:rPr lang="pl-PL" dirty="0" smtClean="0"/>
            </a:br>
            <a:r>
              <a:rPr lang="pl-PL" dirty="0" smtClean="0"/>
              <a:t>na maszynach w klastrze</a:t>
            </a:r>
          </a:p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9262" y="2642952"/>
            <a:ext cx="7143750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534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Management </a:t>
            </a:r>
            <a:r>
              <a:rPr lang="pl-PL" dirty="0" err="1" smtClean="0"/>
              <a:t>subsystem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650" y="2505075"/>
            <a:ext cx="694372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4302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Management </a:t>
            </a:r>
            <a:r>
              <a:rPr lang="pl-PL" dirty="0" err="1" smtClean="0"/>
              <a:t>subsystem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Aktualizowanie serwisów bez okresu niedostępności (no </a:t>
            </a:r>
            <a:r>
              <a:rPr lang="pl-PL" dirty="0" err="1" smtClean="0"/>
              <a:t>downtime</a:t>
            </a:r>
            <a:r>
              <a:rPr lang="pl-PL" dirty="0" smtClean="0"/>
              <a:t>)</a:t>
            </a:r>
          </a:p>
          <a:p>
            <a:r>
              <a:rPr lang="pl-PL" dirty="0" smtClean="0"/>
              <a:t>Monitorowanie „zdrowia” aplikacji i klastra</a:t>
            </a:r>
          </a:p>
          <a:p>
            <a:r>
              <a:rPr lang="pl-PL" dirty="0" smtClean="0"/>
              <a:t>Dynamiczny </a:t>
            </a:r>
            <a:r>
              <a:rPr lang="pl-PL" dirty="0" err="1" smtClean="0"/>
              <a:t>resource</a:t>
            </a:r>
            <a:r>
              <a:rPr lang="pl-PL" dirty="0" smtClean="0"/>
              <a:t> </a:t>
            </a:r>
            <a:r>
              <a:rPr lang="pl-PL" dirty="0" err="1" smtClean="0"/>
              <a:t>balancing</a:t>
            </a:r>
            <a:r>
              <a:rPr lang="pl-PL" dirty="0" smtClean="0"/>
              <a:t> z </a:t>
            </a:r>
            <a:r>
              <a:rPr lang="pl-PL" dirty="0" err="1" smtClean="0"/>
              <a:t>load</a:t>
            </a:r>
            <a:r>
              <a:rPr lang="pl-PL" dirty="0" smtClean="0"/>
              <a:t> </a:t>
            </a:r>
            <a:r>
              <a:rPr lang="pl-PL" dirty="0" err="1" smtClean="0"/>
              <a:t>reporting</a:t>
            </a:r>
            <a:endParaRPr lang="pl-PL" dirty="0" smtClean="0"/>
          </a:p>
          <a:p>
            <a:r>
              <a:rPr lang="pl-PL" dirty="0" smtClean="0"/>
              <a:t>Automatyczna naprawa z konfigurowalnymi zasadami (</a:t>
            </a:r>
            <a:r>
              <a:rPr lang="pl-PL" dirty="0" err="1" smtClean="0"/>
              <a:t>policies</a:t>
            </a:r>
            <a:r>
              <a:rPr lang="pl-PL" dirty="0" smtClean="0"/>
              <a:t>)</a:t>
            </a:r>
          </a:p>
          <a:p>
            <a:r>
              <a:rPr lang="pl-PL" dirty="0" smtClean="0"/>
              <a:t>Narzędzia do testowania, </a:t>
            </a:r>
            <a:r>
              <a:rPr lang="pl-PL" dirty="0" err="1" smtClean="0"/>
              <a:t>deploy’owania</a:t>
            </a:r>
            <a:r>
              <a:rPr lang="pl-PL" dirty="0" smtClean="0"/>
              <a:t> i konfigurowania aplikacji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116653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Zero </a:t>
            </a:r>
            <a:r>
              <a:rPr lang="pl-PL" dirty="0" err="1" smtClean="0"/>
              <a:t>Downtime</a:t>
            </a:r>
            <a:r>
              <a:rPr lang="pl-PL" dirty="0" smtClean="0"/>
              <a:t> </a:t>
            </a:r>
            <a:r>
              <a:rPr lang="pl-PL" dirty="0" err="1" smtClean="0"/>
              <a:t>Upgrades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Jeden UD „na raz”</a:t>
            </a:r>
          </a:p>
          <a:p>
            <a:r>
              <a:rPr lang="pl-PL" dirty="0" smtClean="0"/>
              <a:t>Zmienia tylko modyfikowany serwis</a:t>
            </a:r>
          </a:p>
          <a:p>
            <a:r>
              <a:rPr lang="pl-PL" dirty="0" smtClean="0"/>
              <a:t>Automatyczny </a:t>
            </a:r>
            <a:r>
              <a:rPr lang="pl-PL" dirty="0" err="1" smtClean="0"/>
              <a:t>rollback</a:t>
            </a:r>
            <a:r>
              <a:rPr lang="pl-PL" dirty="0" smtClean="0"/>
              <a:t> </a:t>
            </a:r>
            <a:br>
              <a:rPr lang="pl-PL" dirty="0" smtClean="0"/>
            </a:br>
            <a:r>
              <a:rPr lang="pl-PL" dirty="0" smtClean="0"/>
              <a:t>(np. jakby coś się nie powiodło)</a:t>
            </a:r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189" y="2356908"/>
            <a:ext cx="4657725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925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„Tradycyjne podejście”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smtClean="0"/>
              <a:t>Co zawiera taki tradycyjny serwer?</a:t>
            </a:r>
            <a:endParaRPr lang="pl-PL" dirty="0"/>
          </a:p>
          <a:p>
            <a:r>
              <a:rPr lang="pl-PL" dirty="0" smtClean="0"/>
              <a:t>Web Server (IIS/Apache)</a:t>
            </a:r>
          </a:p>
          <a:p>
            <a:r>
              <a:rPr lang="pl-PL" dirty="0" err="1" smtClean="0"/>
              <a:t>Scheduled</a:t>
            </a:r>
            <a:r>
              <a:rPr lang="pl-PL" dirty="0" smtClean="0"/>
              <a:t> </a:t>
            </a:r>
            <a:r>
              <a:rPr lang="pl-PL" dirty="0" err="1" smtClean="0"/>
              <a:t>Jobs</a:t>
            </a:r>
            <a:endParaRPr lang="pl-PL" dirty="0" smtClean="0"/>
          </a:p>
          <a:p>
            <a:r>
              <a:rPr lang="pl-PL" dirty="0" smtClean="0"/>
              <a:t>Data </a:t>
            </a:r>
            <a:r>
              <a:rPr lang="pl-PL" dirty="0" err="1" smtClean="0"/>
              <a:t>feed</a:t>
            </a:r>
            <a:r>
              <a:rPr lang="pl-PL" dirty="0" smtClean="0"/>
              <a:t> service</a:t>
            </a:r>
          </a:p>
          <a:p>
            <a:r>
              <a:rPr lang="pl-PL" dirty="0" smtClean="0"/>
              <a:t>Message </a:t>
            </a:r>
            <a:r>
              <a:rPr lang="pl-PL" dirty="0" err="1" smtClean="0"/>
              <a:t>queue</a:t>
            </a:r>
            <a:endParaRPr lang="pl-PL" dirty="0" smtClean="0"/>
          </a:p>
          <a:p>
            <a:r>
              <a:rPr lang="pl-PL" dirty="0" smtClean="0"/>
              <a:t>Web API (IIS/Apache)</a:t>
            </a:r>
          </a:p>
          <a:p>
            <a:pPr lvl="1"/>
            <a:endParaRPr lang="pl-PL" dirty="0" smtClean="0"/>
          </a:p>
          <a:p>
            <a:pPr marL="457200" lvl="1" indent="0">
              <a:buNone/>
            </a:pPr>
            <a:endParaRPr lang="pl-PL" dirty="0" smtClean="0"/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9253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Communication</a:t>
            </a:r>
            <a:r>
              <a:rPr lang="pl-PL" dirty="0" smtClean="0"/>
              <a:t>, </a:t>
            </a:r>
            <a:r>
              <a:rPr lang="pl-PL" dirty="0" err="1" smtClean="0"/>
              <a:t>Activation</a:t>
            </a:r>
            <a:r>
              <a:rPr lang="pl-PL" dirty="0"/>
              <a:t> &amp;</a:t>
            </a:r>
            <a:r>
              <a:rPr lang="pl-PL" dirty="0" smtClean="0"/>
              <a:t> </a:t>
            </a:r>
            <a:r>
              <a:rPr lang="pl-PL" dirty="0" err="1" smtClean="0"/>
              <a:t>Testability</a:t>
            </a:r>
            <a:r>
              <a:rPr lang="pl-PL" dirty="0" smtClean="0"/>
              <a:t> Subsystem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388" y="2328333"/>
            <a:ext cx="6943725" cy="3276600"/>
          </a:xfrm>
          <a:prstGeom prst="rect">
            <a:avLst/>
          </a:prstGeom>
        </p:spPr>
      </p:pic>
      <p:sp>
        <p:nvSpPr>
          <p:cNvPr id="4" name="pole tekstowe 3"/>
          <p:cNvSpPr txBox="1"/>
          <p:nvPr/>
        </p:nvSpPr>
        <p:spPr>
          <a:xfrm>
            <a:off x="1991762" y="5975287"/>
            <a:ext cx="7822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 smtClean="0"/>
              <a:t>Komunikacja i aktywacja zostały pośrednio omówione wcześniej, </a:t>
            </a:r>
            <a:r>
              <a:rPr lang="pl-PL" dirty="0" smtClean="0">
                <a:sym typeface="Wingdings" panose="05000000000000000000" pitchFamily="2" charset="2"/>
              </a:rPr>
              <a:t>o testowaniu niestety nie wiem za dużo. </a:t>
            </a:r>
            <a:r>
              <a:rPr lang="pl-PL" dirty="0">
                <a:sym typeface="Wingdings" panose="05000000000000000000" pitchFamily="2" charset="2"/>
              </a:rPr>
              <a:t> 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407333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Service </a:t>
            </a:r>
            <a:r>
              <a:rPr lang="pl-PL" dirty="0" err="1" smtClean="0"/>
              <a:t>Fabric</a:t>
            </a:r>
            <a:r>
              <a:rPr lang="pl-PL" dirty="0" smtClean="0"/>
              <a:t> Dashboard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 smtClean="0"/>
              <a:t>Podgląd „zdrowia” systemu</a:t>
            </a:r>
            <a:endParaRPr lang="pl-PL" dirty="0"/>
          </a:p>
          <a:p>
            <a:r>
              <a:rPr lang="pl-PL" dirty="0" smtClean="0"/>
              <a:t>Aktywacja, restart</a:t>
            </a:r>
            <a:br>
              <a:rPr lang="pl-PL" dirty="0" smtClean="0"/>
            </a:br>
            <a:r>
              <a:rPr lang="pl-PL" dirty="0" smtClean="0"/>
              <a:t>lub </a:t>
            </a:r>
            <a:r>
              <a:rPr lang="pl-PL" dirty="0" err="1" smtClean="0"/>
              <a:t>deaktywacja</a:t>
            </a:r>
            <a:r>
              <a:rPr lang="pl-PL" dirty="0" smtClean="0"/>
              <a:t> </a:t>
            </a:r>
            <a:r>
              <a:rPr lang="pl-PL" dirty="0" err="1" smtClean="0"/>
              <a:t>Fabric</a:t>
            </a:r>
            <a:r>
              <a:rPr lang="pl-PL" dirty="0" smtClean="0"/>
              <a:t> </a:t>
            </a:r>
            <a:r>
              <a:rPr lang="pl-PL" dirty="0" err="1" smtClean="0"/>
              <a:t>Node</a:t>
            </a:r>
            <a:endParaRPr lang="pl-PL" dirty="0" smtClean="0"/>
          </a:p>
          <a:p>
            <a:r>
              <a:rPr lang="pl-PL" dirty="0" smtClean="0"/>
              <a:t>Podgląd wersji aplikacji</a:t>
            </a:r>
            <a:br>
              <a:rPr lang="pl-PL" dirty="0" smtClean="0"/>
            </a:br>
            <a:r>
              <a:rPr lang="pl-PL" dirty="0" smtClean="0"/>
              <a:t> i obrazów (</a:t>
            </a:r>
            <a:r>
              <a:rPr lang="pl-PL" dirty="0" err="1" smtClean="0"/>
              <a:t>packages</a:t>
            </a:r>
            <a:r>
              <a:rPr lang="pl-PL" dirty="0" smtClean="0"/>
              <a:t>)</a:t>
            </a:r>
          </a:p>
          <a:p>
            <a:r>
              <a:rPr lang="pl-PL" dirty="0" smtClean="0"/>
              <a:t>Podgląd aplikacji</a:t>
            </a:r>
            <a:br>
              <a:rPr lang="pl-PL" dirty="0" smtClean="0"/>
            </a:br>
            <a:r>
              <a:rPr lang="pl-PL" dirty="0" smtClean="0"/>
              <a:t> i service manifest</a:t>
            </a:r>
          </a:p>
          <a:p>
            <a:r>
              <a:rPr lang="pl-PL" dirty="0" smtClean="0"/>
              <a:t>Podgląd metryk</a:t>
            </a:r>
            <a:br>
              <a:rPr lang="pl-PL" dirty="0" smtClean="0"/>
            </a:br>
            <a:r>
              <a:rPr lang="pl-PL" dirty="0" smtClean="0"/>
              <a:t> i aktualizacji aplikacji</a:t>
            </a:r>
          </a:p>
          <a:p>
            <a:r>
              <a:rPr lang="pl-PL" dirty="0" smtClean="0"/>
              <a:t>Symulowanie </a:t>
            </a:r>
            <a:r>
              <a:rPr lang="pl-PL" dirty="0" err="1" smtClean="0"/>
              <a:t>faila</a:t>
            </a:r>
            <a:r>
              <a:rPr lang="pl-PL" dirty="0" smtClean="0"/>
              <a:t> </a:t>
            </a:r>
            <a:r>
              <a:rPr lang="pl-PL" dirty="0" err="1" smtClean="0"/>
              <a:t>Node’a</a:t>
            </a:r>
            <a:r>
              <a:rPr lang="pl-PL" dirty="0" smtClean="0"/>
              <a:t>,</a:t>
            </a:r>
            <a:br>
              <a:rPr lang="pl-PL" dirty="0" smtClean="0"/>
            </a:br>
            <a:r>
              <a:rPr lang="pl-PL" dirty="0" smtClean="0"/>
              <a:t> </a:t>
            </a:r>
            <a:r>
              <a:rPr lang="pl-PL" dirty="0" err="1" smtClean="0"/>
              <a:t>recovery</a:t>
            </a:r>
            <a:endParaRPr lang="pl-PL" dirty="0" smtClean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6789" y="1847822"/>
            <a:ext cx="7045325" cy="423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2446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457201"/>
            <a:ext cx="10813990" cy="598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3685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Demonstracja + Tutorial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Znajduje się w udostępnionym repozytorium </a:t>
            </a:r>
            <a:r>
              <a:rPr lang="pl-PL" dirty="0" smtClean="0">
                <a:sym typeface="Wingdings" panose="05000000000000000000" pitchFamily="2" charset="2"/>
              </a:rPr>
              <a:t>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1965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Mikroserwisy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l-PL" dirty="0" smtClean="0"/>
              <a:t>Robią to dobrze co nie robi podejście „tradycyjne”:</a:t>
            </a:r>
          </a:p>
          <a:p>
            <a:pPr lvl="1"/>
            <a:r>
              <a:rPr lang="pl-PL" dirty="0" err="1" smtClean="0"/>
              <a:t>Mikroserwis</a:t>
            </a:r>
            <a:r>
              <a:rPr lang="pl-PL" dirty="0" smtClean="0"/>
              <a:t> ma jedną odpowiedzialność (SOLID)</a:t>
            </a:r>
          </a:p>
          <a:p>
            <a:pPr lvl="1"/>
            <a:r>
              <a:rPr lang="pl-PL" dirty="0" smtClean="0"/>
              <a:t>Pozwalają na zarządzanie kodem i stanem niezależnie w obrębie serwisu</a:t>
            </a:r>
          </a:p>
          <a:p>
            <a:pPr lvl="1"/>
            <a:r>
              <a:rPr lang="pl-PL" dirty="0" smtClean="0"/>
              <a:t>Są budowane na podstawie języków/</a:t>
            </a:r>
            <a:r>
              <a:rPr lang="pl-PL" dirty="0" err="1" smtClean="0"/>
              <a:t>frameworków</a:t>
            </a:r>
            <a:r>
              <a:rPr lang="pl-PL" dirty="0" smtClean="0"/>
              <a:t> które są odpowiednie do danych </a:t>
            </a:r>
            <a:r>
              <a:rPr lang="pl-PL" dirty="0" err="1" smtClean="0"/>
              <a:t>tasków</a:t>
            </a:r>
            <a:r>
              <a:rPr lang="pl-PL" dirty="0" smtClean="0"/>
              <a:t>/zadań</a:t>
            </a:r>
          </a:p>
          <a:p>
            <a:pPr lvl="1"/>
            <a:r>
              <a:rPr lang="pl-PL" dirty="0" smtClean="0"/>
              <a:t>Możemy efektywniej wykorzystać fizyczne maszyny – wcześniej musielibyśmy robić redundancję całych wirtualnych maszyn,</a:t>
            </a:r>
            <a:br>
              <a:rPr lang="pl-PL" dirty="0" smtClean="0"/>
            </a:br>
            <a:r>
              <a:rPr lang="pl-PL" dirty="0" smtClean="0"/>
              <a:t> tu możemy sobie skalować dokładnie te serwisy które tego potrzebują</a:t>
            </a:r>
          </a:p>
          <a:p>
            <a:pPr lvl="1"/>
            <a:r>
              <a:rPr lang="pl-PL" dirty="0" smtClean="0"/>
              <a:t>W przypadku awarii – mamy nadal ciągłość dostarczanych usług (przełączamy się na awaryjną replikę serwisu)</a:t>
            </a:r>
          </a:p>
          <a:p>
            <a:pPr lvl="1"/>
            <a:r>
              <a:rPr lang="pl-PL" dirty="0" smtClean="0"/>
              <a:t>Komunikują się przez zdefiniowane interfejsy i protokoły</a:t>
            </a:r>
          </a:p>
          <a:p>
            <a:pPr lvl="1"/>
            <a:r>
              <a:rPr lang="pl-PL" dirty="0" smtClean="0"/>
              <a:t>Mają unikalne nazwy (URI – uniform </a:t>
            </a:r>
            <a:r>
              <a:rPr lang="pl-PL" dirty="0" err="1" smtClean="0"/>
              <a:t>resource</a:t>
            </a:r>
            <a:r>
              <a:rPr lang="pl-PL" dirty="0" smtClean="0"/>
              <a:t> </a:t>
            </a:r>
            <a:r>
              <a:rPr lang="pl-PL" dirty="0" err="1" smtClean="0"/>
              <a:t>identifier</a:t>
            </a:r>
            <a:r>
              <a:rPr lang="pl-PL" dirty="0" smtClean="0"/>
              <a:t>, czyli ujednolicony identyfikator zasobów) – do którego możemy się odwoływać</a:t>
            </a:r>
          </a:p>
          <a:p>
            <a:pPr lvl="1"/>
            <a:r>
              <a:rPr lang="pl-PL" dirty="0" smtClean="0"/>
              <a:t>Są niezależnie aktualizowane – mamy ciągły dostęp do usług, szybki </a:t>
            </a:r>
            <a:r>
              <a:rPr lang="pl-PL" dirty="0" err="1" smtClean="0"/>
              <a:t>deploy</a:t>
            </a:r>
            <a:r>
              <a:rPr lang="pl-PL" dirty="0" smtClean="0"/>
              <a:t> na produkcję bez </a:t>
            </a:r>
            <a:r>
              <a:rPr lang="pl-PL" dirty="0" err="1" smtClean="0"/>
              <a:t>downtime’u</a:t>
            </a:r>
            <a:endParaRPr lang="pl-PL" dirty="0" smtClean="0"/>
          </a:p>
          <a:p>
            <a:pPr lvl="1"/>
            <a:r>
              <a:rPr lang="pl-PL" dirty="0" smtClean="0"/>
              <a:t>Są niezależnie skalowane – np. potrzebujemy sobie rozłożyć zapytania klientów w sklepie internetowym do naszych produktów, możemy sobie je porozdzielać na kilka partycji i ich żądania będą rozproszone po partycjach.</a:t>
            </a:r>
          </a:p>
          <a:p>
            <a:pPr lvl="1"/>
            <a:r>
              <a:rPr lang="pl-PL" dirty="0" smtClean="0"/>
              <a:t>Mogą być .exe-</a:t>
            </a:r>
            <a:r>
              <a:rPr lang="pl-PL" dirty="0" err="1" smtClean="0"/>
              <a:t>kami</a:t>
            </a:r>
            <a:r>
              <a:rPr lang="pl-PL" dirty="0" smtClean="0"/>
              <a:t>: aplikacjami konsolowymi, samo-hostowanymi web serwerami</a:t>
            </a:r>
          </a:p>
          <a:p>
            <a:pPr lvl="1"/>
            <a:r>
              <a:rPr lang="pl-PL" dirty="0" smtClean="0"/>
              <a:t>Posiadają niezależny kod, konfigurację i dane</a:t>
            </a:r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3145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Aplikacje w monolitach vs. </a:t>
            </a:r>
            <a:r>
              <a:rPr lang="pl-PL" dirty="0" err="1" smtClean="0"/>
              <a:t>mikroserwisy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u="sng" dirty="0" smtClean="0"/>
              <a:t>Monolity:</a:t>
            </a:r>
          </a:p>
          <a:p>
            <a:r>
              <a:rPr lang="pl-PL" dirty="0" smtClean="0"/>
              <a:t>Stan: baza danych jest monolityczna</a:t>
            </a:r>
          </a:p>
          <a:p>
            <a:r>
              <a:rPr lang="pl-PL" dirty="0" smtClean="0"/>
              <a:t>Warstwy/poziomy specyficznych technologii</a:t>
            </a:r>
          </a:p>
          <a:p>
            <a:endParaRPr lang="pl-PL" dirty="0"/>
          </a:p>
          <a:p>
            <a:pPr marL="0" indent="0">
              <a:buNone/>
            </a:pPr>
            <a:r>
              <a:rPr lang="pl-PL" u="sng" dirty="0" err="1" smtClean="0"/>
              <a:t>Mikroserwisy</a:t>
            </a:r>
            <a:r>
              <a:rPr lang="pl-PL" u="sng" dirty="0" smtClean="0"/>
              <a:t>:</a:t>
            </a:r>
            <a:endParaRPr lang="pl-PL" u="sng" dirty="0"/>
          </a:p>
          <a:p>
            <a:r>
              <a:rPr lang="pl-PL" dirty="0" smtClean="0"/>
              <a:t>Graf połączonych między sobą serwisów</a:t>
            </a:r>
            <a:endParaRPr lang="pl-PL" dirty="0"/>
          </a:p>
          <a:p>
            <a:r>
              <a:rPr lang="pl-PL" dirty="0" smtClean="0"/>
              <a:t>Stan zwykle ma zakres do serwisu </a:t>
            </a:r>
            <a:br>
              <a:rPr lang="pl-PL" dirty="0" smtClean="0"/>
            </a:br>
            <a:r>
              <a:rPr lang="pl-PL" dirty="0" smtClean="0"/>
              <a:t>(możemy sobie zrobić np. </a:t>
            </a:r>
            <a:r>
              <a:rPr lang="pl-PL" dirty="0" err="1" smtClean="0"/>
              <a:t>stateful</a:t>
            </a:r>
            <a:r>
              <a:rPr lang="pl-PL" dirty="0" smtClean="0"/>
              <a:t> i </a:t>
            </a:r>
            <a:r>
              <a:rPr lang="pl-PL" dirty="0" err="1" smtClean="0"/>
              <a:t>stateless</a:t>
            </a:r>
            <a:r>
              <a:rPr lang="pl-PL" dirty="0" smtClean="0"/>
              <a:t> serwisy i mogą sobie gadać po API)</a:t>
            </a:r>
          </a:p>
          <a:p>
            <a:r>
              <a:rPr lang="pl-PL" dirty="0" smtClean="0"/>
              <a:t>Nie jesteśmy ograniczeni z wyborem technologii</a:t>
            </a: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513" y="1704392"/>
            <a:ext cx="1457325" cy="2590800"/>
          </a:xfrm>
          <a:prstGeom prst="rect">
            <a:avLst/>
          </a:prstGeom>
        </p:spPr>
      </p:pic>
      <p:pic>
        <p:nvPicPr>
          <p:cNvPr id="6" name="Obraz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6507" y="1704392"/>
            <a:ext cx="33432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9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Dobroci </a:t>
            </a:r>
            <a:r>
              <a:rPr lang="pl-PL" dirty="0" smtClean="0">
                <a:sym typeface="Wingdings" panose="05000000000000000000" pitchFamily="2" charset="2"/>
              </a:rPr>
              <a:t>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Lepsze zarządzanie </a:t>
            </a:r>
            <a:r>
              <a:rPr lang="pl-PL" dirty="0" smtClean="0"/>
              <a:t>przez </a:t>
            </a:r>
            <a:r>
              <a:rPr lang="pl-PL" dirty="0" err="1" smtClean="0"/>
              <a:t>komponentyzację</a:t>
            </a:r>
            <a:endParaRPr lang="pl-PL" dirty="0"/>
          </a:p>
          <a:p>
            <a:r>
              <a:rPr lang="pl-PL" dirty="0" smtClean="0"/>
              <a:t>Uproszczenie </a:t>
            </a:r>
            <a:r>
              <a:rPr lang="pl-PL" dirty="0" smtClean="0"/>
              <a:t>aktualizacji poprzez niezależne wersjonowanie komponentów, serwisów – co dodatkowo daje nam też wysoką dostępność </a:t>
            </a:r>
            <a:r>
              <a:rPr lang="pl-PL" dirty="0" err="1" smtClean="0"/>
              <a:t>apki</a:t>
            </a:r>
            <a:r>
              <a:rPr lang="pl-PL" dirty="0" smtClean="0"/>
              <a:t>, bo </a:t>
            </a:r>
            <a:r>
              <a:rPr lang="pl-PL" dirty="0" smtClean="0"/>
              <a:t>wszystko nadal sobie </a:t>
            </a:r>
            <a:r>
              <a:rPr lang="pl-PL" dirty="0" smtClean="0"/>
              <a:t>działa </a:t>
            </a:r>
            <a:r>
              <a:rPr lang="pl-PL" dirty="0" smtClean="0">
                <a:sym typeface="Wingdings" panose="05000000000000000000" pitchFamily="2" charset="2"/>
              </a:rPr>
              <a:t></a:t>
            </a:r>
          </a:p>
          <a:p>
            <a:r>
              <a:rPr lang="pl-PL" dirty="0" smtClean="0">
                <a:sym typeface="Wingdings" panose="05000000000000000000" pitchFamily="2" charset="2"/>
              </a:rPr>
              <a:t>Maksymalizacja produktywności – możemy sobie pisać w dowolnych </a:t>
            </a:r>
            <a:r>
              <a:rPr lang="pl-PL" dirty="0" smtClean="0">
                <a:sym typeface="Wingdings" panose="05000000000000000000" pitchFamily="2" charset="2"/>
              </a:rPr>
              <a:t>technologiach jakie są nam potrzebne w danej chwili do napisania serwisu</a:t>
            </a:r>
            <a:endParaRPr lang="pl-PL" dirty="0" smtClean="0">
              <a:sym typeface="Wingdings" panose="05000000000000000000" pitchFamily="2" charset="2"/>
            </a:endParaRPr>
          </a:p>
          <a:p>
            <a:r>
              <a:rPr lang="pl-PL" dirty="0" smtClean="0">
                <a:sym typeface="Wingdings" panose="05000000000000000000" pitchFamily="2" charset="2"/>
              </a:rPr>
              <a:t>Dużo </a:t>
            </a:r>
            <a:r>
              <a:rPr lang="pl-PL" dirty="0" smtClean="0">
                <a:sym typeface="Wingdings" panose="05000000000000000000" pitchFamily="2" charset="2"/>
              </a:rPr>
              <a:t>lepsze zarządzanie sprzętem – możemy sobie balansować zasobami wg uznania, </a:t>
            </a:r>
            <a:r>
              <a:rPr lang="pl-PL" dirty="0" smtClean="0">
                <a:sym typeface="Wingdings" panose="05000000000000000000" pitchFamily="2" charset="2"/>
              </a:rPr>
              <a:t>dowolnie skalować </a:t>
            </a:r>
            <a:r>
              <a:rPr lang="pl-PL" dirty="0" smtClean="0">
                <a:sym typeface="Wingdings" panose="05000000000000000000" pitchFamily="2" charset="2"/>
              </a:rPr>
              <a:t>wybrane serwisy</a:t>
            </a:r>
          </a:p>
          <a:p>
            <a:r>
              <a:rPr lang="pl-PL" dirty="0" smtClean="0">
                <a:sym typeface="Wingdings" panose="05000000000000000000" pitchFamily="2" charset="2"/>
              </a:rPr>
              <a:t>Limitujemy efekt lawiny </a:t>
            </a:r>
            <a:r>
              <a:rPr lang="pl-PL" dirty="0" err="1" smtClean="0">
                <a:sym typeface="Wingdings" panose="05000000000000000000" pitchFamily="2" charset="2"/>
              </a:rPr>
              <a:t>fail’ów</a:t>
            </a:r>
            <a:r>
              <a:rPr lang="pl-PL" dirty="0" smtClean="0">
                <a:sym typeface="Wingdings" panose="05000000000000000000" pitchFamily="2" charset="2"/>
              </a:rPr>
              <a:t> </a:t>
            </a:r>
            <a:r>
              <a:rPr lang="pl-PL" dirty="0" smtClean="0">
                <a:sym typeface="Wingdings" panose="05000000000000000000" pitchFamily="2" charset="2"/>
              </a:rPr>
              <a:t>– np. jeśli </a:t>
            </a:r>
            <a:r>
              <a:rPr lang="pl-PL" dirty="0" smtClean="0">
                <a:sym typeface="Wingdings" panose="05000000000000000000" pitchFamily="2" charset="2"/>
              </a:rPr>
              <a:t>wysypie </a:t>
            </a:r>
            <a:r>
              <a:rPr lang="pl-PL" dirty="0" smtClean="0">
                <a:sym typeface="Wingdings" panose="05000000000000000000" pitchFamily="2" charset="2"/>
              </a:rPr>
              <a:t>się jeden serwis, to drugi już niekoniecznie, zależy czym się zajmował i z czego przyjmował dane – serwisy są od siebie izolowane i gadają </a:t>
            </a:r>
            <a:r>
              <a:rPr lang="pl-PL" dirty="0" smtClean="0">
                <a:sym typeface="Wingdings" panose="05000000000000000000" pitchFamily="2" charset="2"/>
              </a:rPr>
              <a:t>ze sobą </a:t>
            </a:r>
            <a:r>
              <a:rPr lang="pl-PL" dirty="0" smtClean="0">
                <a:sym typeface="Wingdings" panose="05000000000000000000" pitchFamily="2" charset="2"/>
              </a:rPr>
              <a:t>po API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3252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sym typeface="Wingdings" panose="05000000000000000000" pitchFamily="2" charset="2"/>
              </a:rPr>
              <a:t>Mniej fajne rzeczy 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Odkrywanie usług – usługi muszą się widzieć po API</a:t>
            </a:r>
          </a:p>
          <a:p>
            <a:r>
              <a:rPr lang="pl-PL" dirty="0" smtClean="0"/>
              <a:t>Zarządzanie stanem – czy dana usługa ma przechowywać jakiś stan? A może nie? </a:t>
            </a:r>
            <a:r>
              <a:rPr lang="pl-PL" dirty="0" err="1" smtClean="0"/>
              <a:t>Stateless</a:t>
            </a:r>
            <a:r>
              <a:rPr lang="pl-PL" dirty="0" smtClean="0"/>
              <a:t> czy </a:t>
            </a:r>
            <a:r>
              <a:rPr lang="pl-PL" dirty="0" err="1" smtClean="0"/>
              <a:t>Stateful</a:t>
            </a:r>
            <a:r>
              <a:rPr lang="pl-PL" dirty="0" smtClean="0"/>
              <a:t> service?</a:t>
            </a:r>
          </a:p>
          <a:p>
            <a:r>
              <a:rPr lang="pl-PL" dirty="0" smtClean="0"/>
              <a:t>Zarządzanie cyklem życia serwisu – jak długo np. ma przetwarzać taska? Co jak się wysypie? Czy ma skądś pobrać poprzedni stan </a:t>
            </a:r>
            <a:r>
              <a:rPr lang="pl-PL" dirty="0" smtClean="0"/>
              <a:t>czy </a:t>
            </a:r>
            <a:r>
              <a:rPr lang="pl-PL" dirty="0" smtClean="0"/>
              <a:t>czysty </a:t>
            </a:r>
            <a:r>
              <a:rPr lang="pl-PL" dirty="0" smtClean="0"/>
              <a:t>restart?</a:t>
            </a:r>
            <a:endParaRPr lang="pl-PL" dirty="0" smtClean="0"/>
          </a:p>
          <a:p>
            <a:r>
              <a:rPr lang="pl-PL" dirty="0" smtClean="0"/>
              <a:t>Zarządzanie na dużą skalę  - dochodzi rozładowanie obciążenia </a:t>
            </a:r>
            <a:r>
              <a:rPr lang="pl-PL" dirty="0" smtClean="0"/>
              <a:t>na wszystkie maszyny </a:t>
            </a:r>
            <a:r>
              <a:rPr lang="pl-PL" dirty="0" smtClean="0"/>
              <a:t>i jak to obsłużyć wydajnie</a:t>
            </a:r>
          </a:p>
          <a:p>
            <a:r>
              <a:rPr lang="pl-PL" dirty="0" smtClean="0"/>
              <a:t>Raportowanie użycia zasobów</a:t>
            </a:r>
          </a:p>
          <a:p>
            <a:r>
              <a:rPr lang="pl-PL" dirty="0" smtClean="0"/>
              <a:t>Zapewnienie odporności na </a:t>
            </a:r>
            <a:r>
              <a:rPr lang="pl-PL" dirty="0" err="1" smtClean="0"/>
              <a:t>fail’e</a:t>
            </a:r>
            <a:endParaRPr lang="pl-PL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9639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I wtedy pojawia się </a:t>
            </a:r>
            <a:r>
              <a:rPr lang="pl-PL" dirty="0" err="1" smtClean="0"/>
              <a:t>Azure</a:t>
            </a:r>
            <a:r>
              <a:rPr lang="pl-PL" dirty="0" smtClean="0"/>
              <a:t> Service </a:t>
            </a:r>
            <a:r>
              <a:rPr lang="pl-PL" dirty="0" err="1" smtClean="0"/>
              <a:t>Fabric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895" y="1716477"/>
            <a:ext cx="8731235" cy="493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27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klepienie niebieskie">
  <a:themeElements>
    <a:clrScheme name="Celestial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TM03457452[[fn=Sklepienie niebieskie]]</Template>
  <TotalTime>679</TotalTime>
  <Words>1190</Words>
  <Application>Microsoft Office PowerPoint</Application>
  <PresentationFormat>Panoramiczny</PresentationFormat>
  <Paragraphs>213</Paragraphs>
  <Slides>43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43</vt:i4>
      </vt:variant>
    </vt:vector>
  </HeadingPairs>
  <TitlesOfParts>
    <vt:vector size="48" baseType="lpstr">
      <vt:lpstr>Arial</vt:lpstr>
      <vt:lpstr>Calibri</vt:lpstr>
      <vt:lpstr>Calibri Light</vt:lpstr>
      <vt:lpstr>Wingdings</vt:lpstr>
      <vt:lpstr>Sklepienie niebieskie</vt:lpstr>
      <vt:lpstr>Azure Service Fabric</vt:lpstr>
      <vt:lpstr>Agenda</vt:lpstr>
      <vt:lpstr>„Tradycyjne podejście”</vt:lpstr>
      <vt:lpstr>„Tradycyjne podejście”</vt:lpstr>
      <vt:lpstr>Mikroserwisy</vt:lpstr>
      <vt:lpstr>Aplikacje w monolitach vs. mikroserwisy</vt:lpstr>
      <vt:lpstr>Dobroci </vt:lpstr>
      <vt:lpstr>Mniej fajne rzeczy </vt:lpstr>
      <vt:lpstr>I wtedy pojawia się Azure Service Fabric</vt:lpstr>
      <vt:lpstr>Serwisy zbudowane z SerVice Fabric</vt:lpstr>
      <vt:lpstr>Czy ktoś tego używa?</vt:lpstr>
      <vt:lpstr>Kategorie serwisów w Service Fabric</vt:lpstr>
      <vt:lpstr>Stateless Services</vt:lpstr>
      <vt:lpstr>Stateless Services - Komunikacja</vt:lpstr>
      <vt:lpstr>Stateful Services</vt:lpstr>
      <vt:lpstr>Stateful Service Partitions</vt:lpstr>
      <vt:lpstr>Reliable State</vt:lpstr>
      <vt:lpstr>Ireliabledictionary&lt;tkey, tvalue&gt;</vt:lpstr>
      <vt:lpstr>IReliableQueue&lt;T&gt;</vt:lpstr>
      <vt:lpstr>Reliable collections</vt:lpstr>
      <vt:lpstr>Kontenery w service Fabric</vt:lpstr>
      <vt:lpstr>Tradycyjny wzorzec Serwisu</vt:lpstr>
      <vt:lpstr>Podejście alternatywne: Stateful services</vt:lpstr>
      <vt:lpstr>Klaster: Jak wygląda system</vt:lpstr>
      <vt:lpstr>Architektura Service Fabric</vt:lpstr>
      <vt:lpstr>Podsystemy Federation i Transport</vt:lpstr>
      <vt:lpstr>„Typowy datacenter”</vt:lpstr>
      <vt:lpstr>Klaster Service Fabric: Federacja maszyn</vt:lpstr>
      <vt:lpstr>Ring Topology</vt:lpstr>
      <vt:lpstr>Routing Protocol: Distributed binary Search</vt:lpstr>
      <vt:lpstr>Wykrywanie błędu w węźle</vt:lpstr>
      <vt:lpstr>Typy węzłów (nodes)</vt:lpstr>
      <vt:lpstr>Reliability Subsystem</vt:lpstr>
      <vt:lpstr>Jak działa replikacja</vt:lpstr>
      <vt:lpstr>Jak działa Rekonfiguracja</vt:lpstr>
      <vt:lpstr>Service Partitioning &amp; Resource Balancing</vt:lpstr>
      <vt:lpstr>Management subsystem</vt:lpstr>
      <vt:lpstr>Management subsystem</vt:lpstr>
      <vt:lpstr>Zero Downtime Upgrades</vt:lpstr>
      <vt:lpstr>Communication, Activation &amp; Testability Subsystem</vt:lpstr>
      <vt:lpstr>Service Fabric Dashboard</vt:lpstr>
      <vt:lpstr>Prezentacja programu PowerPoint</vt:lpstr>
      <vt:lpstr>Demonstracja + Tutorial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Service Fabric</dc:title>
  <dc:creator>Użytkownik systemu Windows</dc:creator>
  <cp:lastModifiedBy>Użytkownik systemu Windows</cp:lastModifiedBy>
  <cp:revision>36</cp:revision>
  <dcterms:created xsi:type="dcterms:W3CDTF">2020-05-17T13:11:19Z</dcterms:created>
  <dcterms:modified xsi:type="dcterms:W3CDTF">2020-05-25T09:59:55Z</dcterms:modified>
</cp:coreProperties>
</file>

<file path=docProps/thumbnail.jpeg>
</file>